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28" r:id="rId25"/>
    <p:sldId id="299" r:id="rId26"/>
    <p:sldId id="283" r:id="rId27"/>
    <p:sldId id="301" r:id="rId28"/>
    <p:sldId id="305" r:id="rId29"/>
    <p:sldId id="327" r:id="rId30"/>
    <p:sldId id="262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B8A3-DA50-4A7F-BE6E-3C8FBA8491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4DDC4-AA70-4CB7-9C5D-2D32A793B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DDC4-AA70-4CB7-9C5D-2D32A793B1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3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DDC4-AA70-4CB7-9C5D-2D32A793B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3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DDC4-AA70-4CB7-9C5D-2D32A793B1B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3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4DDC4-AA70-4CB7-9C5D-2D32A793B1B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3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h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Доповідь підготував:</a:t>
            </a:r>
          </a:p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заступник директора ІАН</a:t>
            </a:r>
          </a:p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Одарченко Р.С.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998" y="2276872"/>
            <a:ext cx="859155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маркетингових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працевлаштуванню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ІАН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48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7106" name="Picture 2" descr="http://hh.ru/icms/100163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000792" cy="411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6082" name="Picture 2" descr="http://hh.ru/icms/100163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671241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4034" name="Picture 2" descr="http://hh.ru/icms/10016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7643866" cy="452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130" name="Picture 2" descr="http://hh.ru/icms/100163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572296" cy="508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1202" name="Picture 2" descr="http://hh.ru/icms/10016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6572296" cy="4912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2226" name="Picture 2" descr="http://hh.ru/icms/100163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62724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Динамика спроса на IT-рынке труда Украины в 2014 году  (базовый период – январь 2014)</a:t>
            </a:r>
            <a:endParaRPr lang="ru-RU" sz="24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0" name="Picture 2" descr="Динамика спро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213251" cy="207170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Динамика количества вакансий на IT-рынке труда Украины и доля Киева в общем объеме в 2014 году (шт.)</a:t>
            </a:r>
            <a:endParaRPr lang="ru-RU" sz="24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46" name="Picture 2" descr="Динамика вакансий Украина Кие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3"/>
            <a:ext cx="8501122" cy="24488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57760"/>
            <a:ext cx="6512511" cy="1143000"/>
          </a:xfrm>
        </p:spPr>
        <p:txBody>
          <a:bodyPr/>
          <a:lstStyle/>
          <a:p>
            <a:r>
              <a:rPr lang="ru-RU" sz="3200" dirty="0" smtClean="0"/>
              <a:t>Структура спроса на IT-рынке труда Украины в 2014 г.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122" name="Picture 2" descr="Структура спроса Укра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734204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286388"/>
            <a:ext cx="6512511" cy="1143000"/>
          </a:xfrm>
        </p:spPr>
        <p:txBody>
          <a:bodyPr/>
          <a:lstStyle/>
          <a:p>
            <a:r>
              <a:rPr lang="ru-RU" sz="3200" dirty="0" smtClean="0"/>
              <a:t>Структура спроса на IT-рынке труда Киева за 2013 и 2014 г.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8" name="Picture 2" descr="Структура спроса ИТ-рынок Ки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8001056" cy="41438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маркетингового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работодавців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кафедр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аеронавігації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ІАН.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286388"/>
            <a:ext cx="6512511" cy="1143000"/>
          </a:xfrm>
        </p:spPr>
        <p:txBody>
          <a:bodyPr/>
          <a:lstStyle/>
          <a:p>
            <a:r>
              <a:rPr lang="ru-RU" sz="3200" dirty="0" smtClean="0"/>
              <a:t>Дефицитные </a:t>
            </a:r>
            <a:r>
              <a:rPr lang="en-US" sz="3200" dirty="0" smtClean="0"/>
              <a:t>IT-</a:t>
            </a:r>
            <a:r>
              <a:rPr lang="ru-RU" sz="3200" dirty="0" smtClean="0"/>
              <a:t>роли в Киеве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 dirty="0">
                <a:latin typeface="Arial" charset="0"/>
              </a:rPr>
              <a:t>      </a:t>
            </a:r>
            <a:r>
              <a:rPr lang="uk-UA" sz="3600" b="1" dirty="0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 descr="Дефицитные ИТ-роли в Кие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7929618" cy="40860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Профицитные</a:t>
            </a:r>
            <a:r>
              <a:rPr lang="ru-RU" sz="3200" dirty="0" smtClean="0"/>
              <a:t> </a:t>
            </a:r>
            <a:r>
              <a:rPr lang="en-US" sz="3200" dirty="0" smtClean="0"/>
              <a:t>IT-</a:t>
            </a:r>
            <a:r>
              <a:rPr lang="ru-RU" sz="3200" dirty="0" smtClean="0"/>
              <a:t>роли в Киеве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 descr="Профицитные ИТ-роли в Кие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7041746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6512511" cy="1143000"/>
          </a:xfrm>
        </p:spPr>
        <p:txBody>
          <a:bodyPr/>
          <a:lstStyle/>
          <a:p>
            <a:r>
              <a:rPr lang="ru-RU" sz="3200" dirty="0" smtClean="0"/>
              <a:t>Индекс напряженности IT-рынка по городам Украины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" name="Picture 2" descr="Индекс напряженности по городам Укра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015625" cy="32861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6512511" cy="1143000"/>
          </a:xfrm>
        </p:spPr>
        <p:txBody>
          <a:bodyPr/>
          <a:lstStyle/>
          <a:p>
            <a:r>
              <a:rPr lang="ru-RU" sz="3200" dirty="0" smtClean="0"/>
              <a:t>Характеристика заработных плат по некоторым IT-ролям в Киеве</a:t>
            </a:r>
            <a:endParaRPr lang="ru-RU" sz="3200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8914" name="Picture 2" descr="зарплата программистов_Ки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324595" cy="30039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По </a:t>
            </a:r>
            <a:r>
              <a:rPr lang="uk-UA" b="1" i="1" dirty="0" err="1" smtClean="0"/>
              <a:t>данным</a:t>
            </a:r>
            <a:r>
              <a:rPr lang="uk-UA" b="1" i="1" dirty="0" smtClean="0"/>
              <a:t> </a:t>
            </a:r>
            <a:r>
              <a:rPr lang="en-US" b="1" i="1" dirty="0" err="1" smtClean="0"/>
              <a:t>Luxoft</a:t>
            </a:r>
            <a:r>
              <a:rPr lang="en-US" b="1" i="1" dirty="0" smtClean="0"/>
              <a:t> Personnel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214950"/>
            <a:ext cx="6512511" cy="1143000"/>
          </a:xfrm>
        </p:spPr>
        <p:txBody>
          <a:bodyPr/>
          <a:lstStyle/>
          <a:p>
            <a:r>
              <a:rPr lang="ru-RU" dirty="0" smtClean="0"/>
              <a:t>Краткие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85860"/>
            <a:ext cx="8143932" cy="3474720"/>
          </a:xfrm>
        </p:spPr>
        <p:txBody>
          <a:bodyPr/>
          <a:lstStyle/>
          <a:p>
            <a:r>
              <a:rPr lang="ru-RU" dirty="0" smtClean="0"/>
              <a:t>Значительное проседание рынка труда Украины</a:t>
            </a:r>
          </a:p>
          <a:p>
            <a:r>
              <a:rPr lang="ru-RU" dirty="0" smtClean="0"/>
              <a:t>Есть возможность работать в регионах с меньшим коэффициентом напряженности</a:t>
            </a:r>
          </a:p>
          <a:p>
            <a:r>
              <a:rPr lang="ru-RU" dirty="0" smtClean="0"/>
              <a:t>Наиболее востребованными являются </a:t>
            </a:r>
            <a:r>
              <a:rPr lang="ru-RU" dirty="0" err="1" smtClean="0"/>
              <a:t>ИТ-специалисты</a:t>
            </a:r>
            <a:endParaRPr lang="ru-RU" dirty="0" smtClean="0"/>
          </a:p>
          <a:p>
            <a:r>
              <a:rPr lang="ru-RU" dirty="0" smtClean="0"/>
              <a:t>Необходимо усилить работу по трудоустройству молодых специалистов, выпускников ВУЗов</a:t>
            </a:r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1" y="2214530"/>
            <a:ext cx="845267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1429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работодавців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кафедр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аеронавігації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48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 dirty="0">
                <a:latin typeface="Arial" charset="0"/>
              </a:rPr>
              <a:t>      </a:t>
            </a:r>
            <a:r>
              <a:rPr lang="uk-UA" sz="3600" b="1" dirty="0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4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5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5720" y="1214422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ІАН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8148117" cy="41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9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 dirty="0">
                <a:latin typeface="Arial" charset="0"/>
              </a:rPr>
              <a:t>      </a:t>
            </a:r>
            <a:r>
              <a:rPr lang="uk-UA" sz="3600" b="1" dirty="0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6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7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190685" cy="46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969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 dirty="0">
                <a:latin typeface="Arial" charset="0"/>
              </a:rPr>
              <a:t>      </a:t>
            </a:r>
            <a:r>
              <a:rPr lang="uk-UA" sz="3600" b="1" dirty="0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6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7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006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7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8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429264"/>
            <a:ext cx="6512511" cy="1143000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1214422"/>
            <a:ext cx="7929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За год количество предложений работы сократилось на 30%.</a:t>
            </a:r>
          </a:p>
          <a:p>
            <a:pPr>
              <a:buFontTx/>
              <a:buChar char="-"/>
            </a:pPr>
            <a:r>
              <a:rPr lang="ru-RU" dirty="0" smtClean="0"/>
              <a:t> Треть украинских компаний в 2014 году не набирала новых сотрудников. 16% работодателей проводили сокращения, 6% не смогли открыть новые вакансии из-за кризиса, 6% не испытывали необходимости в новых сотрудниках. 14% работодателей смогли позволить себе расширение по всем направлениям, остальные набирали персонал точечно, либо только для стратегических направлений.</a:t>
            </a:r>
          </a:p>
          <a:p>
            <a:pPr>
              <a:buFontTx/>
              <a:buChar char="-"/>
            </a:pPr>
            <a:r>
              <a:rPr lang="ru-RU" dirty="0" smtClean="0"/>
              <a:t> Наиболее активно искали работу специалисты в сфере продаж, информационных технологий, начинающие работники, финансисты, административные работники.</a:t>
            </a:r>
          </a:p>
          <a:p>
            <a:pPr>
              <a:buFontTx/>
              <a:buChar char="-"/>
            </a:pPr>
            <a:r>
              <a:rPr lang="ru-RU" dirty="0" smtClean="0"/>
              <a:t>Конкуренция за 2014 год выросла в 2 раза и к декабрю составила 5 соискателей на одно рабочее место.</a:t>
            </a:r>
          </a:p>
          <a:p>
            <a:pPr>
              <a:buFontTx/>
              <a:buChar char="-"/>
            </a:pPr>
            <a:r>
              <a:rPr lang="ru-RU" dirty="0" err="1" smtClean="0"/>
              <a:t>Зарплатные</a:t>
            </a:r>
            <a:r>
              <a:rPr lang="ru-RU" dirty="0" smtClean="0"/>
              <a:t> пожелания соискателей в 2014 по сравнению с предыдущим годом почти не изменились.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6286520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По данным </a:t>
            </a:r>
            <a:r>
              <a:rPr lang="en-US" dirty="0" err="1" smtClean="0">
                <a:hlinkClick r:id="rId3"/>
              </a:rPr>
              <a:t>HeadHunter</a:t>
            </a:r>
            <a:r>
              <a:rPr lang="en-US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Украина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475" y="22768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5167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683746"/>
            <a:ext cx="6512511" cy="1143000"/>
          </a:xfrm>
        </p:spPr>
        <p:txBody>
          <a:bodyPr/>
          <a:lstStyle/>
          <a:p>
            <a:r>
              <a:rPr lang="uk-UA" dirty="0" smtClean="0"/>
              <a:t>Проект рішення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9864" y="1412776"/>
            <a:ext cx="7430567" cy="34747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Визнати результати проведеного маркетингового дослідження ринку праці задовільними;</a:t>
            </a:r>
          </a:p>
          <a:p>
            <a:r>
              <a:rPr lang="uk-UA" dirty="0" smtClean="0"/>
              <a:t>Визнати проведені заходи по </a:t>
            </a:r>
            <a:r>
              <a:rPr lang="ru-RU" dirty="0" err="1" smtClean="0"/>
              <a:t>сприянню</a:t>
            </a:r>
            <a:r>
              <a:rPr lang="ru-RU" dirty="0" smtClean="0"/>
              <a:t> </a:t>
            </a:r>
            <a:r>
              <a:rPr lang="ru-RU" dirty="0" err="1" smtClean="0"/>
              <a:t>працевлаштуванню</a:t>
            </a:r>
            <a:r>
              <a:rPr lang="ru-RU" dirty="0" smtClean="0"/>
              <a:t> </a:t>
            </a:r>
            <a:r>
              <a:rPr lang="ru-RU" dirty="0" err="1" smtClean="0"/>
              <a:t>випускників</a:t>
            </a:r>
            <a:r>
              <a:rPr lang="ru-RU" dirty="0" smtClean="0"/>
              <a:t> ІАН </a:t>
            </a:r>
            <a:r>
              <a:rPr lang="ru-RU" dirty="0" err="1" smtClean="0"/>
              <a:t>задовільними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uk-UA" dirty="0" smtClean="0"/>
              <a:t>Випусковим кафедрам посилити співпрацю з підприємствами </a:t>
            </a:r>
            <a:r>
              <a:rPr lang="uk-UA" dirty="0" err="1" smtClean="0"/>
              <a:t>работодавцями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uk-UA" dirty="0" smtClean="0"/>
              <a:t>Випусковим кафедрам поглибити рівень вивчення дисциплін,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із </a:t>
            </a:r>
            <a:r>
              <a:rPr lang="uk-UA" dirty="0" err="1" smtClean="0"/>
              <a:t>ІТ-технологіями</a:t>
            </a:r>
            <a:r>
              <a:rPr lang="uk-UA" smtClean="0"/>
              <a:t>;</a:t>
            </a:r>
            <a:endParaRPr lang="uk-UA" dirty="0" smtClean="0"/>
          </a:p>
          <a:p>
            <a:r>
              <a:rPr lang="uk-UA" dirty="0" smtClean="0"/>
              <a:t>Інформацію щодо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ринку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сприянню</a:t>
            </a:r>
            <a:r>
              <a:rPr lang="ru-RU" dirty="0" smtClean="0"/>
              <a:t> </a:t>
            </a:r>
            <a:r>
              <a:rPr lang="ru-RU" dirty="0" err="1" smtClean="0"/>
              <a:t>працевлаштуванню</a:t>
            </a:r>
            <a:r>
              <a:rPr lang="ru-RU" dirty="0" smtClean="0"/>
              <a:t> </a:t>
            </a:r>
            <a:r>
              <a:rPr lang="ru-RU" dirty="0" err="1" smtClean="0"/>
              <a:t>випускників</a:t>
            </a:r>
            <a:r>
              <a:rPr lang="ru-RU" dirty="0" smtClean="0"/>
              <a:t> ІАН довести до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та </a:t>
            </a:r>
            <a:r>
              <a:rPr lang="ru-RU" dirty="0" err="1" smtClean="0"/>
              <a:t>професорсько-викладацького</a:t>
            </a:r>
            <a:r>
              <a:rPr lang="ru-RU" dirty="0" smtClean="0"/>
              <a:t> складу.</a:t>
            </a:r>
            <a:endParaRPr lang="ru-RU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84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866" name="Picture 2" descr="http://hh.ru/icms/10016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854675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2691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842" name="Picture 2" descr="http://hh.ru/icms/10016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6182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3010" name="Picture 2" descr="http://hh.ru/icms/10016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62253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986" name="Picture 2" descr="http://hh.ru/icms/100163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7072362" cy="501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62" name="Picture 2" descr="http://hh.ru/icms/100163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799324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304800" y="188640"/>
            <a:ext cx="8591550" cy="958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600" b="1">
                <a:latin typeface="Arial" charset="0"/>
              </a:rPr>
              <a:t>      </a:t>
            </a:r>
            <a:r>
              <a:rPr lang="uk-UA" sz="3600" b="1">
                <a:solidFill>
                  <a:schemeClr val="accent2"/>
                </a:solidFill>
                <a:latin typeface="Arial" charset="0"/>
              </a:rPr>
              <a:t>ІНСТИТУТ АЕРОНАВІГАЦІЇ</a:t>
            </a:r>
            <a:endParaRPr lang="ru-RU">
              <a:latin typeface="Times New Roman" pitchFamily="18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755650" y="241027"/>
            <a:ext cx="755650" cy="876300"/>
            <a:chOff x="264" y="410"/>
            <a:chExt cx="485" cy="567"/>
          </a:xfrm>
        </p:grpSpPr>
        <p:pic>
          <p:nvPicPr>
            <p:cNvPr id="6" name="Picture 1032" descr="Рисунок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151"/>
            <a:stretch>
              <a:fillRect/>
            </a:stretch>
          </p:blipFill>
          <p:spPr bwMode="auto">
            <a:xfrm>
              <a:off x="264" y="410"/>
              <a:ext cx="48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033"/>
            <p:cNvSpPr>
              <a:spLocks noChangeArrowheads="1"/>
            </p:cNvSpPr>
            <p:nvPr/>
          </p:nvSpPr>
          <p:spPr bwMode="auto">
            <a:xfrm flipH="1">
              <a:off x="573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034"/>
            <p:cNvSpPr>
              <a:spLocks noChangeArrowheads="1"/>
            </p:cNvSpPr>
            <p:nvPr/>
          </p:nvSpPr>
          <p:spPr bwMode="auto">
            <a:xfrm>
              <a:off x="264" y="852"/>
              <a:ext cx="176" cy="1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938" name="Picture 2" descr="http://hh.ru/icms/10016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494347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</TotalTime>
  <Words>358</Words>
  <Application>Microsoft Office PowerPoint</Application>
  <PresentationFormat>Экран (4:3)</PresentationFormat>
  <Paragraphs>77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Про проведення маркетингових досліджень ринку праці та сприяння працевлаштуванню випускників ІАН</vt:lpstr>
      <vt:lpstr>1. Проведення маркетингового дослідження ринку праці; 2. Узагальнення реєстру работодавців кафедр Інституту аеронавігації; 3. Розробка сторінки із працевлаштування студентів ІАН.</vt:lpstr>
      <vt:lpstr>Общие сведения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Динамика спроса на IT-рынке труда Украины в 2014 году  (базовый период – январь 2014)</vt:lpstr>
      <vt:lpstr>Динамика количества вакансий на IT-рынке труда Украины и доля Киева в общем объеме в 2014 году (шт.)</vt:lpstr>
      <vt:lpstr>Структура спроса на IT-рынке труда Украины в 2014 г.</vt:lpstr>
      <vt:lpstr>Структура спроса на IT-рынке труда Киева за 2013 и 2014 г.</vt:lpstr>
      <vt:lpstr>Дефицитные IT-роли в Киеве</vt:lpstr>
      <vt:lpstr>Профицитные IT-роли в Киеве</vt:lpstr>
      <vt:lpstr>Индекс напряженности IT-рынка по городам Украины</vt:lpstr>
      <vt:lpstr>Характеристика заработных плат по некоторым IT-ролям в Киеве</vt:lpstr>
      <vt:lpstr>Краткие выводы</vt:lpstr>
      <vt:lpstr>Слайд 25</vt:lpstr>
      <vt:lpstr>Слайд 26</vt:lpstr>
      <vt:lpstr>Слайд 27</vt:lpstr>
      <vt:lpstr>Слайд 28</vt:lpstr>
      <vt:lpstr>Слайд 29</vt:lpstr>
      <vt:lpstr>ДЯКУЮ ЗА УВАГУ!</vt:lpstr>
      <vt:lpstr>Проект рішення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ЗАХОДИ, ЩОДО РЕКЛАМНО-ІНФОРМАЦІЙНОЇ ДІЯЛЬНОСТІ ІАН ДЛЯ ЗАБЕЗПЕЧЕННЯ НАБОРУ СТУДЕНТІВ У 2014Р.</dc:title>
  <dc:creator>Администратор</dc:creator>
  <cp:lastModifiedBy>XTreme.ws</cp:lastModifiedBy>
  <cp:revision>64</cp:revision>
  <dcterms:modified xsi:type="dcterms:W3CDTF">2015-03-23T06:56:30Z</dcterms:modified>
</cp:coreProperties>
</file>